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1"/>
  </p:sldMasterIdLst>
  <p:notesMasterIdLst>
    <p:notesMasterId r:id="rId50"/>
  </p:notesMasterIdLst>
  <p:sldIdLst>
    <p:sldId id="304" r:id="rId2"/>
    <p:sldId id="302" r:id="rId3"/>
    <p:sldId id="308" r:id="rId4"/>
    <p:sldId id="303" r:id="rId5"/>
    <p:sldId id="257" r:id="rId6"/>
    <p:sldId id="30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309" r:id="rId30"/>
    <p:sldId id="283" r:id="rId31"/>
    <p:sldId id="284" r:id="rId32"/>
    <p:sldId id="285" r:id="rId33"/>
    <p:sldId id="315" r:id="rId34"/>
    <p:sldId id="314" r:id="rId35"/>
    <p:sldId id="286" r:id="rId36"/>
    <p:sldId id="290" r:id="rId37"/>
    <p:sldId id="293" r:id="rId38"/>
    <p:sldId id="294" r:id="rId39"/>
    <p:sldId id="306" r:id="rId40"/>
    <p:sldId id="295" r:id="rId41"/>
    <p:sldId id="307" r:id="rId42"/>
    <p:sldId id="296" r:id="rId43"/>
    <p:sldId id="297" r:id="rId44"/>
    <p:sldId id="298" r:id="rId45"/>
    <p:sldId id="299" r:id="rId46"/>
    <p:sldId id="312" r:id="rId47"/>
    <p:sldId id="313" r:id="rId48"/>
    <p:sldId id="317" r:id="rId4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1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9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3CB3B8-3D10-46E9-9778-2215AC6929BA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1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9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80EDCD-7FF8-4A64-9E61-E1E3567FE3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696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54097-7730-46AC-9CAB-B901F0E3FC8A}" type="slidenum">
              <a:rPr lang="ar-QA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F50A66-2B02-4F9C-A291-D54020850877}" type="slidenum">
              <a:rPr lang="en-US">
                <a:latin typeface="Arial" panose="020B0604020202020204" pitchFamily="34" charset="0"/>
              </a:rPr>
              <a:pPr/>
              <a:t>48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(Emergency medical services[mh] OR "emergency room"[tw] OR "emergency department"[tw])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Intracranial Hemorrhages[mh]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Intracerebral hemorrhage[tw]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Intracranial hemorrhage[tw]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Anticoagulants[mh]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Anticoagulants [Pharmacological Action]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Anticoagul*[tw]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(Emergency medical services[mh] OR "emergency room"[tw] OR "emergency department"[tw]) AND (Intracranial Hemorrhages[mh] OR Intracerebral hemorrhage[tw] OR Intracranial hemorrhage[tw]) AND (Anticoagulants[mh] Anticoagulants [Pharmacological Action] OR Anticoagul*[tw]) AND 2000:2008[dp]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YIELD: 20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(Emergency medical services[mh] OR "emergency room"[tw] OR "emergency department"[tw]) AND (Intracranial Hemorrhages[mh] OR Intracerebral hemorrhage[tw] OR Intracranial hemorrhage[tw]) AND 2000:2008[dp] AND review[pt]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panose="020B0604020202020204" pitchFamily="34" charset="0"/>
              </a:rPr>
              <a:t>(Intracranial Hemorrhages[mh] OR Intracerebral hemorrhage[tw] OR Intracranial hemorrhage[tw]) AND (Anticoagulants[mh] Anticoagulants [Pharmacological Action] OR Anticoagul*[tw]) AND 2000:2008[dp] AND review[pt]</a:t>
            </a:r>
          </a:p>
        </p:txBody>
      </p:sp>
    </p:spTree>
    <p:extLst>
      <p:ext uri="{BB962C8B-B14F-4D97-AF65-F5344CB8AC3E}">
        <p14:creationId xmlns:p14="http://schemas.microsoft.com/office/powerpoint/2010/main" val="43348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7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580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9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1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516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4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2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4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0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0B7CA5A-A506-49EA-AE54-6CB7D499F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056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1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1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81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7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202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CEF1B3-20FA-4E0B-B243-6109735F069D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D19F9-4B1F-4288-85BD-F95E0CBDA7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69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books/bv.fcgi?rid=helppubmed.section.pubmedhelp.Search_Field_Descri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جستجوی اطلاعات علمی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906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330" y="126583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Boolean Operators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495330" y="2362200"/>
            <a:ext cx="8153400" cy="449580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Standard Boolean Logic for database searching uses 3 relationships among search terms.</a:t>
            </a:r>
          </a:p>
          <a:p>
            <a:pPr algn="ctr" rtl="0"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AND</a:t>
            </a:r>
          </a:p>
          <a:p>
            <a:pPr algn="ctr" rtl="0"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OR </a:t>
            </a:r>
          </a:p>
          <a:p>
            <a:pPr algn="ctr" rtl="0" eaLnBrk="1" hangingPunct="1"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B050"/>
                </a:solidFill>
              </a:rPr>
              <a:t>NOT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It is both simple and powerful.</a:t>
            </a:r>
          </a:p>
        </p:txBody>
      </p:sp>
    </p:spTree>
    <p:extLst>
      <p:ext uri="{BB962C8B-B14F-4D97-AF65-F5344CB8AC3E}">
        <p14:creationId xmlns:p14="http://schemas.microsoft.com/office/powerpoint/2010/main" val="35885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883693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64239" y="2362200"/>
            <a:ext cx="5163402" cy="4495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b="1" dirty="0"/>
              <a:t>BOTH </a:t>
            </a:r>
            <a:r>
              <a:rPr lang="en-US" sz="2400" dirty="0"/>
              <a:t>terms included in any results.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If a record </a:t>
            </a:r>
            <a:r>
              <a:rPr lang="en-US" sz="2400" u="sng" dirty="0">
                <a:solidFill>
                  <a:srgbClr val="00B0F0"/>
                </a:solidFill>
              </a:rPr>
              <a:t>has only one of the two </a:t>
            </a:r>
            <a:r>
              <a:rPr lang="en-US" sz="2400" dirty="0"/>
              <a:t>terms, </a:t>
            </a:r>
            <a:r>
              <a:rPr lang="en-US" sz="2400" b="1" dirty="0">
                <a:solidFill>
                  <a:srgbClr val="00B050"/>
                </a:solidFill>
              </a:rPr>
              <a:t>it will not be retrieved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If the record </a:t>
            </a:r>
            <a:r>
              <a:rPr lang="en-US" sz="2400" u="sng" dirty="0">
                <a:solidFill>
                  <a:srgbClr val="00B0F0"/>
                </a:solidFill>
              </a:rPr>
              <a:t>has neither </a:t>
            </a:r>
            <a:r>
              <a:rPr lang="en-US" dirty="0"/>
              <a:t>term</a:t>
            </a:r>
            <a:r>
              <a:rPr lang="en-US" sz="2400" dirty="0"/>
              <a:t>, </a:t>
            </a:r>
            <a:r>
              <a:rPr lang="en-US" b="1" dirty="0">
                <a:solidFill>
                  <a:srgbClr val="FF0000"/>
                </a:solidFill>
              </a:rPr>
              <a:t>it will not be retrieved.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What does this do to the amount of records retrieved?</a:t>
            </a:r>
          </a:p>
        </p:txBody>
      </p:sp>
      <p:pic>
        <p:nvPicPr>
          <p:cNvPr id="23556" name="Picture 5" descr="show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767084"/>
            <a:ext cx="39624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435" y="1306773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39135" y="2516187"/>
            <a:ext cx="4906370" cy="5105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Only one</a:t>
            </a:r>
            <a:r>
              <a:rPr lang="en-US" dirty="0"/>
              <a:t> (</a:t>
            </a:r>
            <a:r>
              <a:rPr lang="en-US" b="1" dirty="0"/>
              <a:t>NOT both</a:t>
            </a:r>
            <a:r>
              <a:rPr lang="en-US" dirty="0"/>
              <a:t>) of the terms are in the results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‘OR’ will retrieve the record if both are included.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What does OR do to the amount of records retrieved?</a:t>
            </a:r>
          </a:p>
        </p:txBody>
      </p:sp>
      <p:pic>
        <p:nvPicPr>
          <p:cNvPr id="24580" name="Picture 5" descr="show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02" y="2516187"/>
            <a:ext cx="441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115" y="1183943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556375" y="2569192"/>
            <a:ext cx="42663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Excludes any results containing the term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Records containing both will not be retrieved.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What does NOT do to the amount of records retrieved?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25604" name="Picture 5" descr="show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41" y="2569192"/>
            <a:ext cx="4481015" cy="33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650" y="121123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Using 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4525" y="2500953"/>
            <a:ext cx="10222174" cy="4495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“OR” groupings contain terms for the same idea/concept and are usually put in parenthesis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i="1" dirty="0"/>
              <a:t>(term OR term OR term)</a:t>
            </a:r>
            <a:r>
              <a:rPr lang="en-US" dirty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where all terms are difference ways of representing the same concept</a:t>
            </a:r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(faculty OR teachers OR professors</a:t>
            </a:r>
            <a:r>
              <a:rPr lang="en-US" b="1" dirty="0" smtClean="0"/>
              <a:t>)</a:t>
            </a:r>
            <a:endParaRPr lang="en-US" b="1" dirty="0"/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(students OR learners OR pupils)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6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071" y="92463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Using 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28048" y="2397455"/>
            <a:ext cx="9935570" cy="4495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“AND” groupings contain terms for different ideas/concepts and can combine OR groupings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i="1" dirty="0"/>
              <a:t>Term AND (Term OR Term)</a:t>
            </a:r>
            <a:r>
              <a:rPr lang="en-US" dirty="0"/>
              <a:t> where each represents a different concept</a:t>
            </a:r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heart attack AND smoking</a:t>
            </a:r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Diabetes AND exercise</a:t>
            </a:r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ctr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Cancer AND (treatment OR therapy)</a:t>
            </a:r>
          </a:p>
          <a:p>
            <a:pPr algn="l" rtl="0"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241" y="609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Using NOT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41241" y="2528248"/>
            <a:ext cx="8153400" cy="44958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“NOT” statements are usually put last and can contain an “OR” grouping; they are often used to get rid of a common subgroup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Students NOT dental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Diabetes NOT juvenile</a:t>
            </a:r>
          </a:p>
        </p:txBody>
      </p:sp>
    </p:spTree>
    <p:extLst>
      <p:ext uri="{BB962C8B-B14F-4D97-AF65-F5344CB8AC3E}">
        <p14:creationId xmlns:p14="http://schemas.microsoft.com/office/powerpoint/2010/main" val="9864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059" y="1006522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Putting Them Together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95832" y="2610134"/>
            <a:ext cx="8153400" cy="4495800"/>
          </a:xfrm>
        </p:spPr>
        <p:txBody>
          <a:bodyPr/>
          <a:lstStyle/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Identify the concepts (Parse the question)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List specific terms for each concept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Put the terms for each concept in an OR statements within parentheses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Combine OR statements with AND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Add any NOT statements to the end</a:t>
            </a:r>
          </a:p>
        </p:txBody>
      </p:sp>
    </p:spTree>
    <p:extLst>
      <p:ext uri="{BB962C8B-B14F-4D97-AF65-F5344CB8AC3E}">
        <p14:creationId xmlns:p14="http://schemas.microsoft.com/office/powerpoint/2010/main" val="1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93253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a Boolean Search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type="tbl" idx="1"/>
          </p:nvPr>
        </p:nvGraphicFramePr>
        <p:xfrm>
          <a:off x="1981200" y="3733800"/>
          <a:ext cx="8229600" cy="235902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Influenza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Vitamin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Concept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helpfulness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Influenza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Vitamin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Ascorbic acid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Recovery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Orange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Success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0" name="Text Box 37"/>
          <p:cNvSpPr txBox="1">
            <a:spLocks noChangeArrowheads="1"/>
          </p:cNvSpPr>
          <p:nvPr/>
        </p:nvSpPr>
        <p:spPr bwMode="auto">
          <a:xfrm>
            <a:off x="2133600" y="2286001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QUESTION: Is Vitamin C helpful in treating the flu?</a:t>
            </a:r>
          </a:p>
          <a:p>
            <a:pPr algn="l" rtl="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Identify concepts and list terms</a:t>
            </a:r>
          </a:p>
        </p:txBody>
      </p:sp>
    </p:spTree>
    <p:extLst>
      <p:ext uri="{BB962C8B-B14F-4D97-AF65-F5344CB8AC3E}">
        <p14:creationId xmlns:p14="http://schemas.microsoft.com/office/powerpoint/2010/main" val="4845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445" y="11049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84445" y="2896737"/>
            <a:ext cx="8153400" cy="4495800"/>
          </a:xfrm>
        </p:spPr>
        <p:txBody>
          <a:bodyPr>
            <a:normAutofit/>
          </a:bodyPr>
          <a:lstStyle/>
          <a:p>
            <a:pPr marL="609600" indent="-609600" algn="l" rtl="0">
              <a:buNone/>
            </a:pPr>
            <a:r>
              <a:rPr lang="en-US" sz="2800" dirty="0" smtClean="0"/>
              <a:t>2. Make your OR statements, one per concept</a:t>
            </a:r>
          </a:p>
          <a:p>
            <a:pPr marL="990600" lvl="1" indent="-533400" algn="l" rtl="0"/>
            <a:r>
              <a:rPr lang="en-US" sz="2400" dirty="0" smtClean="0"/>
              <a:t>(influenza OR flu OR </a:t>
            </a:r>
            <a:r>
              <a:rPr lang="en-US" sz="2400" dirty="0" err="1" smtClean="0"/>
              <a:t>orthomyxovirus</a:t>
            </a:r>
            <a:r>
              <a:rPr lang="en-US" sz="2400" dirty="0" smtClean="0"/>
              <a:t>)</a:t>
            </a:r>
          </a:p>
          <a:p>
            <a:pPr marL="990600" lvl="1" indent="-533400" algn="l" rtl="0"/>
            <a:r>
              <a:rPr lang="en-US" sz="2400" dirty="0" smtClean="0"/>
              <a:t>(vitamin C OR ascorbic acid OR </a:t>
            </a:r>
            <a:r>
              <a:rPr lang="en-US" sz="2400" dirty="0" err="1" smtClean="0"/>
              <a:t>ascorbate</a:t>
            </a:r>
            <a:r>
              <a:rPr lang="en-US" sz="2400" dirty="0" smtClean="0"/>
              <a:t>)</a:t>
            </a:r>
          </a:p>
          <a:p>
            <a:pPr marL="990600" lvl="1" indent="-533400" algn="l" rtl="0"/>
            <a:r>
              <a:rPr lang="en-US" sz="2400" dirty="0" smtClean="0"/>
              <a:t>(treatment OR therapy OR management)</a:t>
            </a:r>
          </a:p>
          <a:p>
            <a:pPr marL="990600" lvl="1" indent="-533400" algn="l" rtl="0"/>
            <a:r>
              <a:rPr lang="en-US" sz="2400" dirty="0" smtClean="0"/>
              <a:t>(outcome OR recovery OR success)</a:t>
            </a:r>
          </a:p>
          <a:p>
            <a:pPr marL="990600" lvl="1" indent="-533400" algn="l" rt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21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681881"/>
            <a:ext cx="9601196" cy="1303867"/>
          </a:xfrm>
        </p:spPr>
        <p:txBody>
          <a:bodyPr/>
          <a:lstStyle/>
          <a:p>
            <a:pPr eaLnBrk="1" hangingPunct="1"/>
            <a:r>
              <a:rPr lang="en-US" dirty="0" smtClean="0"/>
              <a:t>The scenarios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352215"/>
            <a:ext cx="9601196" cy="3318936"/>
          </a:xfrm>
        </p:spPr>
        <p:txBody>
          <a:bodyPr>
            <a:noAutofit/>
          </a:bodyPr>
          <a:lstStyle/>
          <a:p>
            <a:pPr algn="just" rtl="0" eaLnBrk="1" hangingPunct="1"/>
            <a:r>
              <a:rPr lang="en-US" dirty="0" smtClean="0"/>
              <a:t>“I just join as new graduate students and I am not sure how to do a literature search”</a:t>
            </a:r>
          </a:p>
          <a:p>
            <a:pPr algn="just" rtl="0" eaLnBrk="1" hangingPunct="1"/>
            <a:r>
              <a:rPr lang="en-US" dirty="0" smtClean="0"/>
              <a:t>“I have been into research for sometimes now but I spend a lot of time to get the articles I want”</a:t>
            </a:r>
          </a:p>
          <a:p>
            <a:pPr algn="just" rtl="0" eaLnBrk="1" hangingPunct="1"/>
            <a:r>
              <a:rPr lang="en-US" dirty="0" smtClean="0"/>
              <a:t>“I wanted to start a new research work, how can I get the right literature in the shortest possible time?”</a:t>
            </a:r>
          </a:p>
          <a:p>
            <a:pPr algn="just" rtl="0"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 If you experience similar concerns, this module may help you to do an </a:t>
            </a:r>
            <a:r>
              <a:rPr lang="en-US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effective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 literature search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63" y="883693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Steps 3 and 4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09832" y="2566917"/>
            <a:ext cx="8543262" cy="4495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3. Put “AND” between each of the OR statements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dirty="0"/>
              <a:t>(influenza OR flu) AND (vitamin C OR ascorbic acid OR orange juice) AND (treatment OR therapy OR management) AND (outcome OR recovery OR success)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4. Consider any NOT statements you might want to add.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i="1" dirty="0"/>
              <a:t>Note: NOT isn’t used very often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11049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Parsing a Boolean 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36775" y="2528247"/>
            <a:ext cx="8153400" cy="4495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 smtClean="0"/>
              <a:t>(emergency OR acute OR critical) AND (treatment OR therapy OR management OR care) AND (motor vehicle accident OR car crash) NOT (pedestrian OR walking</a:t>
            </a:r>
            <a:r>
              <a:rPr lang="en-US" b="1" dirty="0"/>
              <a:t>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What are the four concepts?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What terms are used for each concept?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Which three concepts must be included in all records found?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Which concept must not be included in any record found?</a:t>
            </a:r>
          </a:p>
        </p:txBody>
      </p:sp>
    </p:spTree>
    <p:extLst>
      <p:ext uri="{BB962C8B-B14F-4D97-AF65-F5344CB8AC3E}">
        <p14:creationId xmlns:p14="http://schemas.microsoft.com/office/powerpoint/2010/main" val="26287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593" y="11049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Beyond Basic Boolean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18661" y="2829635"/>
            <a:ext cx="8153400" cy="4495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/>
              <a:t>Field Searching</a:t>
            </a:r>
          </a:p>
          <a:p>
            <a:pPr algn="l" rtl="0" eaLnBrk="1" hangingPunct="1"/>
            <a:r>
              <a:rPr lang="en-US" sz="2800" dirty="0" smtClean="0"/>
              <a:t>Controlled Vocabulary</a:t>
            </a:r>
          </a:p>
          <a:p>
            <a:pPr lvl="1" algn="l" rtl="0" eaLnBrk="1" hangingPunct="1"/>
            <a:r>
              <a:rPr lang="en-US" sz="2400" dirty="0" smtClean="0"/>
              <a:t>Subject vs. Keyword Searching</a:t>
            </a:r>
          </a:p>
          <a:p>
            <a:pPr algn="l" rtl="0" eaLnBrk="1" hangingPunct="1"/>
            <a:r>
              <a:rPr lang="en-US" sz="2800" dirty="0" smtClean="0"/>
              <a:t>Specialty Features</a:t>
            </a:r>
          </a:p>
          <a:p>
            <a:pPr lvl="1" algn="l" rtl="0" eaLnBrk="1" hangingPunct="1"/>
            <a:r>
              <a:rPr lang="en-US" sz="2400" dirty="0" smtClean="0"/>
              <a:t>Truncation</a:t>
            </a:r>
          </a:p>
          <a:p>
            <a:pPr lvl="1" algn="l" rtl="0" eaLnBrk="1" hangingPunct="1"/>
            <a:r>
              <a:rPr lang="en-US" sz="2400" dirty="0" smtClean="0"/>
              <a:t>Phrase searching</a:t>
            </a:r>
          </a:p>
        </p:txBody>
      </p:sp>
    </p:spTree>
    <p:extLst>
      <p:ext uri="{BB962C8B-B14F-4D97-AF65-F5344CB8AC3E}">
        <p14:creationId xmlns:p14="http://schemas.microsoft.com/office/powerpoint/2010/main" val="26579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115" y="97922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Field Searching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32764" y="2362200"/>
            <a:ext cx="9007286" cy="449580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/>
              <a:t>Almost all databases will provide you with some ability to search a specific field or fields. </a:t>
            </a:r>
          </a:p>
          <a:p>
            <a:pPr lvl="1" algn="l" rtl="0"/>
            <a:r>
              <a:rPr lang="en-US" dirty="0"/>
              <a:t>Allows faster searching</a:t>
            </a:r>
          </a:p>
          <a:p>
            <a:pPr lvl="1" algn="l" rtl="0"/>
            <a:r>
              <a:rPr lang="en-US" dirty="0"/>
              <a:t>Allows more accurate </a:t>
            </a:r>
            <a:r>
              <a:rPr lang="en-US" dirty="0" smtClean="0"/>
              <a:t>searching</a:t>
            </a:r>
            <a:endParaRPr lang="en-US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/>
              <a:t>Not all databases may make all fields searchable.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/>
              <a:t>Each search system will require a specific format.</a:t>
            </a:r>
          </a:p>
        </p:txBody>
      </p:sp>
    </p:spTree>
    <p:extLst>
      <p:ext uri="{BB962C8B-B14F-4D97-AF65-F5344CB8AC3E}">
        <p14:creationId xmlns:p14="http://schemas.microsoft.com/office/powerpoint/2010/main" val="32396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524" y="11049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All Field vs. Specific Field Searches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836524" y="2555543"/>
            <a:ext cx="8808730" cy="5029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I would like to find articles by John Smith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Search all fields: John Smith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Search Author Field only: John </a:t>
            </a:r>
            <a:r>
              <a:rPr lang="en-US" sz="2000" dirty="0" smtClean="0"/>
              <a:t>Smith</a:t>
            </a:r>
            <a:endParaRPr lang="en-US" sz="2000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I would like to find an article published in 1997</a:t>
            </a:r>
            <a:r>
              <a:rPr lang="en-US" sz="2400" dirty="0" smtClean="0"/>
              <a:t>.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Search all fields: 1997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Search Publication Date Field: </a:t>
            </a:r>
            <a:r>
              <a:rPr lang="en-US" sz="2000" dirty="0" smtClean="0"/>
              <a:t>1997</a:t>
            </a:r>
            <a:endParaRPr lang="en-US" sz="2000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/>
              <a:t>Why waste time searching for a date in the author field or an author in the volume field?</a:t>
            </a:r>
          </a:p>
        </p:txBody>
      </p:sp>
    </p:spTree>
    <p:extLst>
      <p:ext uri="{BB962C8B-B14F-4D97-AF65-F5344CB8AC3E}">
        <p14:creationId xmlns:p14="http://schemas.microsoft.com/office/powerpoint/2010/main" val="4128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3695" y="89734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Formats for Field Searching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068536" y="2514600"/>
            <a:ext cx="8153400" cy="44958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/>
              <a:t>Different databases provide different formats for specifying fields.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Most use field names or nicknames </a:t>
            </a:r>
          </a:p>
          <a:p>
            <a:pPr algn="l" rtl="0" eaLnBrk="1" hangingPunct="1"/>
            <a:r>
              <a:rPr lang="en-US" dirty="0" smtClean="0"/>
              <a:t>Field ‘tags’ OR ‘labels’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which may follow a period or be placed in brackets or parentheses.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/>
              <a:t>Some databases offer forms or drop-down menus.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PubMed Field Tags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1524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accent2"/>
                </a:solidFill>
                <a:hlinkClick r:id="rId2"/>
              </a:rPr>
              <a:t>http://www.ncbi.nlm.nih.gov/books/bv.fcgi?rid=helppubmed.section.pubmedhelp.Search_Field_Descrip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81200" y="2951202"/>
            <a:ext cx="396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[au] = author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[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] = title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[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tw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] =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textword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[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tiab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] = title and abstract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[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] = medical subject heading</a:t>
            </a:r>
          </a:p>
          <a:p>
            <a:pPr algn="l" rtl="0">
              <a:spcBef>
                <a:spcPct val="100000"/>
              </a:spcBef>
              <a:spcAft>
                <a:spcPct val="50000"/>
              </a:spcAft>
              <a:defRPr/>
            </a:pPr>
            <a:endParaRPr lang="en-US" sz="2400" dirty="0">
              <a:latin typeface="Tahoma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28096" y="2951202"/>
            <a:ext cx="403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dp</a:t>
            </a:r>
            <a:r>
              <a:rPr lang="en-US" sz="2400" b="1" dirty="0"/>
              <a:t>] = date of publication</a:t>
            </a:r>
          </a:p>
          <a:p>
            <a:pPr algn="l" rtl="0">
              <a:spcBef>
                <a:spcPct val="50000"/>
              </a:spcBef>
            </a:pPr>
            <a:r>
              <a:rPr lang="en-US" sz="2400" b="1" dirty="0"/>
              <a:t>[la] = language</a:t>
            </a:r>
          </a:p>
          <a:p>
            <a:pPr algn="l" rtl="0">
              <a:spcBef>
                <a:spcPct val="50000"/>
              </a:spcBef>
            </a:pPr>
            <a:r>
              <a:rPr lang="en-US" sz="2400" b="1" dirty="0"/>
              <a:t>[gr] = grant number</a:t>
            </a:r>
          </a:p>
          <a:p>
            <a:pPr algn="l" rtl="0">
              <a:spcBef>
                <a:spcPct val="50000"/>
              </a:spcBef>
            </a:pPr>
            <a:r>
              <a:rPr lang="en-US" sz="2400" b="1" dirty="0"/>
              <a:t>[ta] = journal name</a:t>
            </a:r>
          </a:p>
          <a:p>
            <a:pPr algn="l" rtl="0">
              <a:spcBef>
                <a:spcPct val="50000"/>
              </a:spcBef>
            </a:pPr>
            <a:r>
              <a:rPr lang="en-US" sz="2400" b="1" dirty="0"/>
              <a:t>[ad] = affiliation</a:t>
            </a:r>
          </a:p>
        </p:txBody>
      </p:sp>
    </p:spTree>
    <p:extLst>
      <p:ext uri="{BB962C8B-B14F-4D97-AF65-F5344CB8AC3E}">
        <p14:creationId xmlns:p14="http://schemas.microsoft.com/office/powerpoint/2010/main" val="32551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902732"/>
            <a:ext cx="8229600" cy="18288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Some databases, such as the Web of Science (Science Citation Index Expanded) provide forms to fill out.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968" r="35156" b="20891"/>
          <a:stretch>
            <a:fillRect/>
          </a:stretch>
        </p:blipFill>
        <p:spPr bwMode="auto">
          <a:xfrm>
            <a:off x="2438400" y="22479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Line 8"/>
          <p:cNvSpPr>
            <a:spLocks noChangeShapeType="1"/>
          </p:cNvSpPr>
          <p:nvPr/>
        </p:nvSpPr>
        <p:spPr bwMode="auto">
          <a:xfrm flipH="1">
            <a:off x="8382000" y="4419600"/>
            <a:ext cx="762000" cy="152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9144000" y="3809206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Select Field from drop-down menu</a:t>
            </a:r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>
            <a:off x="2098912" y="4803001"/>
            <a:ext cx="609600" cy="2286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955912" y="4202668"/>
            <a:ext cx="114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Select Boolean Operator </a:t>
            </a:r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>
            <a:off x="2098912" y="4314125"/>
            <a:ext cx="609600" cy="2286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44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287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Combining Field Searches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351128" y="2378122"/>
            <a:ext cx="8935872" cy="4267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Multiple field searches can be combined using Boolean logic.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Find a 2005 article by an author named Hubble about ankle fractures.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Combine with AND: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2005 in date/year field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Hubble in author field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Ankle fractures in title field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31810" y="4511722"/>
            <a:ext cx="6539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2005[</a:t>
            </a:r>
            <a:r>
              <a:rPr lang="en-US" b="1" dirty="0" err="1">
                <a:solidFill>
                  <a:schemeClr val="accent2"/>
                </a:solidFill>
              </a:rPr>
              <a:t>dp</a:t>
            </a:r>
            <a:r>
              <a:rPr lang="en-US" b="1" dirty="0">
                <a:solidFill>
                  <a:schemeClr val="accent2"/>
                </a:solidFill>
              </a:rPr>
              <a:t>] AND Hubble[au] AND ankle fractures[</a:t>
            </a:r>
            <a:r>
              <a:rPr lang="en-US" b="1" dirty="0" err="1">
                <a:solidFill>
                  <a:schemeClr val="accent2"/>
                </a:solidFill>
              </a:rPr>
              <a:t>ti</a:t>
            </a:r>
            <a:r>
              <a:rPr lang="en-US" b="1" dirty="0">
                <a:solidFill>
                  <a:schemeClr val="hlin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77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40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Subject vs. Keyword Searching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73426" y="2610677"/>
            <a:ext cx="4343400" cy="5105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b="1" dirty="0"/>
              <a:t>Controlled vocabulary searching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You </a:t>
            </a:r>
            <a:r>
              <a:rPr lang="en-US" sz="2400" dirty="0"/>
              <a:t>need to consult a thesaurus (paper or online) to find out what the controlled vocabulary term is for each concept.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99049" y="2552619"/>
            <a:ext cx="4495800" cy="4953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/>
              <a:t>Free-text (keyword) searching</a:t>
            </a:r>
            <a:r>
              <a:rPr lang="en-US" sz="2400" dirty="0"/>
              <a:t> 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/>
              <a:t>Some concepts have many synonyms. A free-text search statement would mean "</a:t>
            </a:r>
            <a:r>
              <a:rPr lang="en-US" sz="2400" dirty="0" err="1"/>
              <a:t>OR"ing</a:t>
            </a:r>
            <a:r>
              <a:rPr lang="en-US" sz="2400" dirty="0"/>
              <a:t> all those terms </a:t>
            </a:r>
            <a:r>
              <a:rPr lang="en-US" sz="2400" dirty="0" smtClean="0"/>
              <a:t>together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83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905" y="1238535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Reasons for Searching the Medical Literature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77705" y="2623782"/>
            <a:ext cx="8229600" cy="4495800"/>
          </a:xfrm>
        </p:spPr>
        <p:txBody>
          <a:bodyPr>
            <a:normAutofit/>
          </a:bodyPr>
          <a:lstStyle/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To answer a specific patient case-related question (clinical practice)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To learn more about a medical topic (education)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To determine current best practice (guideline)</a:t>
            </a:r>
          </a:p>
          <a:p>
            <a:pPr algn="just" rtl="0">
              <a:lnSpc>
                <a:spcPct val="90000"/>
              </a:lnSpc>
            </a:pPr>
            <a:r>
              <a:rPr lang="en-US" sz="2800" dirty="0" smtClean="0"/>
              <a:t>To give the best possible care to patients using evidence-based medicine</a:t>
            </a:r>
          </a:p>
          <a:p>
            <a:pPr algn="just" rtl="0">
              <a:lnSpc>
                <a:spcPct val="90000"/>
              </a:lnSpc>
            </a:pPr>
            <a:r>
              <a:rPr lang="en-US" sz="2800" dirty="0" smtClean="0"/>
              <a:t>To do a research</a:t>
            </a:r>
          </a:p>
        </p:txBody>
      </p:sp>
    </p:spTree>
    <p:extLst>
      <p:ext uri="{BB962C8B-B14F-4D97-AF65-F5344CB8AC3E}">
        <p14:creationId xmlns:p14="http://schemas.microsoft.com/office/powerpoint/2010/main" val="12848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274" y="92463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Controlled Vocabulary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10935" y="2405418"/>
            <a:ext cx="8229600" cy="2057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A controlled vocabulary is a set of established terms where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every term represents a single concept 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/>
              <a:t>only one term is used for that concept</a:t>
            </a:r>
          </a:p>
        </p:txBody>
      </p:sp>
      <p:pic>
        <p:nvPicPr>
          <p:cNvPr id="45060" name="Picture 4" descr="show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61097"/>
            <a:ext cx="86868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0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593" y="11049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473958" y="2582839"/>
            <a:ext cx="8707035" cy="4495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/>
              <a:t>How many words could you think of for the idea of “cancer”?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Cancer, tumor, malignancy, neoplasm, sarcoma…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Articles in a database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one: “Breast tumors in young women”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two: “Surgery for prostrate cancer.”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three: “Diagnosing Melanoma.”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i="1" dirty="0"/>
              <a:t>All three articles are about types of cancer but different terms are used in titles.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1064525" y="2442949"/>
            <a:ext cx="10153934" cy="5638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In a controlled vocabulary ONE word (</a:t>
            </a:r>
            <a:r>
              <a:rPr lang="en-US" i="1" dirty="0"/>
              <a:t>i.e.,</a:t>
            </a:r>
            <a:r>
              <a:rPr lang="en-US" dirty="0"/>
              <a:t> cancer) is chosen and placed in a special field, usually called a subject field.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For all three articles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one: “Breast tumors in young women”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two: “Surgery for prostrate cancer.”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/>
              <a:t>Article three: “Diagnosing Melanoma.”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The subject term (concept term) “cancer” is placed in the subject field by database indexers.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’ </a:t>
            </a:r>
            <a:r>
              <a:rPr lang="en-US" dirty="0"/>
              <a:t>find?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285" y="11049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Advantages to Controlled Vocabularies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92072" y="2801203"/>
            <a:ext cx="8802568" cy="4495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/>
              <a:t>Using the controlled vocabulary can make your search more precise and easier.</a:t>
            </a:r>
          </a:p>
          <a:p>
            <a:pPr algn="l" rtl="0" eaLnBrk="1" hangingPunct="1"/>
            <a:r>
              <a:rPr lang="en-US" sz="2800" dirty="0"/>
              <a:t>Increases the relevancy of results (fewer false drops)</a:t>
            </a:r>
          </a:p>
          <a:p>
            <a:pPr algn="l" rtl="0" eaLnBrk="1" hangingPunct="1"/>
            <a:r>
              <a:rPr lang="en-US" sz="2800" dirty="0"/>
              <a:t>The indexers have already done much of the work for you.</a:t>
            </a:r>
          </a:p>
          <a:p>
            <a:pPr algn="l" rtl="0" eaLnBrk="1" hangingPunct="1"/>
            <a:r>
              <a:rPr lang="en-US" sz="2800" dirty="0"/>
              <a:t>Searchable tree structures of terms can help you find new terms to use.</a:t>
            </a:r>
          </a:p>
        </p:txBody>
      </p:sp>
    </p:spTree>
    <p:extLst>
      <p:ext uri="{BB962C8B-B14F-4D97-AF65-F5344CB8AC3E}">
        <p14:creationId xmlns:p14="http://schemas.microsoft.com/office/powerpoint/2010/main" val="7000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81038"/>
            <a:ext cx="10377713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/>
              <a:t>Structure of Controlled Vocabulary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8733" r="20313" b="25201"/>
          <a:stretch>
            <a:fillRect/>
          </a:stretch>
        </p:blipFill>
        <p:spPr bwMode="auto">
          <a:xfrm>
            <a:off x="3111690" y="2590800"/>
            <a:ext cx="7519916" cy="31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6"/>
          <p:cNvSpPr>
            <a:spLocks/>
          </p:cNvSpPr>
          <p:nvPr/>
        </p:nvSpPr>
        <p:spPr bwMode="auto">
          <a:xfrm>
            <a:off x="3111690" y="2818737"/>
            <a:ext cx="533400" cy="514729"/>
          </a:xfrm>
          <a:prstGeom prst="leftBrace">
            <a:avLst>
              <a:gd name="adj1" fmla="val 13095"/>
              <a:gd name="adj2" fmla="val 50000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fa-IR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697440" y="2819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folHlink"/>
                </a:solidFill>
              </a:rPr>
              <a:t>Broader Concepts</a:t>
            </a: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4940490" y="3232150"/>
            <a:ext cx="2133600" cy="228600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fa-IR"/>
          </a:p>
        </p:txBody>
      </p:sp>
      <p:sp>
        <p:nvSpPr>
          <p:cNvPr id="48135" name="AutoShape 10"/>
          <p:cNvSpPr>
            <a:spLocks/>
          </p:cNvSpPr>
          <p:nvPr/>
        </p:nvSpPr>
        <p:spPr bwMode="auto">
          <a:xfrm>
            <a:off x="4673790" y="3686507"/>
            <a:ext cx="533400" cy="2107536"/>
          </a:xfrm>
          <a:prstGeom prst="leftBrace">
            <a:avLst>
              <a:gd name="adj1" fmla="val 54762"/>
              <a:gd name="adj2" fmla="val 50000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fa-IR"/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3283140" y="4324066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folHlink"/>
                </a:solidFill>
              </a:rPr>
              <a:t>Narrower Concepts</a:t>
            </a:r>
          </a:p>
        </p:txBody>
      </p:sp>
    </p:spTree>
    <p:extLst>
      <p:ext uri="{BB962C8B-B14F-4D97-AF65-F5344CB8AC3E}">
        <p14:creationId xmlns:p14="http://schemas.microsoft.com/office/powerpoint/2010/main" val="2646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51932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Problems with Controlled Vocabularies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41696" y="3046863"/>
            <a:ext cx="9799093" cy="5105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/>
              <a:t>NOT all databases use a controlled vocabulary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New concepts take time to be added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There is often a lag phase during which the newest articles aren’t indexed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Controlled vocabularies can contain some very strange things and some concepts may not be handled well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/>
              <a:t>The controlled vocabulary must be easily </a:t>
            </a:r>
            <a:r>
              <a:rPr lang="en-US" dirty="0" smtClean="0"/>
              <a:t>searchable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97" y="91098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Some Specialty Features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000297" y="3183340"/>
            <a:ext cx="8153400" cy="4495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b="1" dirty="0" smtClean="0"/>
              <a:t>Truncation</a:t>
            </a:r>
          </a:p>
          <a:p>
            <a:pPr algn="l" rtl="0" eaLnBrk="1" hangingPunct="1"/>
            <a:r>
              <a:rPr lang="en-US" sz="2800" b="1" dirty="0" smtClean="0"/>
              <a:t>Phrase searching</a:t>
            </a:r>
          </a:p>
          <a:p>
            <a:pPr algn="l" rtl="0" eaLnBrk="1" hangingPunct="1"/>
            <a:r>
              <a:rPr lang="en-US" sz="2800" b="1" dirty="0" smtClean="0"/>
              <a:t>Neighboring and other rarer Boolean operators</a:t>
            </a:r>
          </a:p>
        </p:txBody>
      </p:sp>
    </p:spTree>
    <p:extLst>
      <p:ext uri="{BB962C8B-B14F-4D97-AF65-F5344CB8AC3E}">
        <p14:creationId xmlns:p14="http://schemas.microsoft.com/office/powerpoint/2010/main" val="3164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7004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Truncation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51530" y="2680648"/>
            <a:ext cx="9812739" cy="4800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What about including the singular and plural versions of words as well as other word variations?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For example:  </a:t>
            </a:r>
            <a:r>
              <a:rPr lang="en-US" b="1" dirty="0"/>
              <a:t>therapy, therapies, therapeutics,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You could combine them all in an OR relationship: </a:t>
            </a:r>
            <a:r>
              <a:rPr lang="en-US" b="1" dirty="0"/>
              <a:t>		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 dirty="0"/>
              <a:t>	(therapy OR therapies OR therapeutics OR </a:t>
            </a:r>
            <a:r>
              <a:rPr lang="en-US" b="1" dirty="0" smtClean="0"/>
              <a:t>therapeutic)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5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  <a:buNone/>
            </a:pPr>
            <a:endParaRPr lang="en-US" sz="2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But an easier way is by the use of truncation. 	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				</a:t>
            </a:r>
            <a:r>
              <a:rPr lang="en-US" sz="2800" b="1" dirty="0" err="1"/>
              <a:t>therap</a:t>
            </a:r>
            <a:r>
              <a:rPr lang="en-US" sz="2800" b="1" dirty="0"/>
              <a:t>*</a:t>
            </a:r>
            <a:endParaRPr lang="en-US" sz="2800" dirty="0"/>
          </a:p>
          <a:p>
            <a:pPr algn="l" rtl="0">
              <a:lnSpc>
                <a:spcPct val="80000"/>
              </a:lnSpc>
              <a:buNone/>
            </a:pPr>
            <a:endParaRPr lang="en-US" sz="2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Each database handles truncation in a unique way.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The ‘*’ and ‘$’ are the most common wildcard symbols.</a:t>
            </a:r>
          </a:p>
        </p:txBody>
      </p:sp>
    </p:spTree>
    <p:extLst>
      <p:ext uri="{BB962C8B-B14F-4D97-AF65-F5344CB8AC3E}">
        <p14:creationId xmlns:p14="http://schemas.microsoft.com/office/powerpoint/2010/main" val="24031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start?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rtl="0" eaLnBrk="1" hangingPunct="1"/>
            <a:r>
              <a:rPr lang="en-US" dirty="0" smtClean="0"/>
              <a:t>There are many ways to begin literature search, generally we have:</a:t>
            </a:r>
          </a:p>
          <a:p>
            <a:pPr lvl="1" algn="just" rtl="0" eaLnBrk="1" hangingPunct="1"/>
            <a:r>
              <a:rPr lang="en-US" dirty="0" smtClean="0"/>
              <a:t>Keywords (most commonly use)</a:t>
            </a:r>
          </a:p>
          <a:p>
            <a:pPr lvl="1" algn="just" rtl="0" eaLnBrk="1" hangingPunct="1"/>
            <a:r>
              <a:rPr lang="en-US" dirty="0" smtClean="0"/>
              <a:t>Begin from a paper given by your mentor</a:t>
            </a:r>
          </a:p>
          <a:p>
            <a:pPr lvl="1" algn="just" rtl="0" eaLnBrk="1" hangingPunct="1"/>
            <a:r>
              <a:rPr lang="en-US" dirty="0" smtClean="0"/>
              <a:t>References from a given paper</a:t>
            </a:r>
          </a:p>
          <a:p>
            <a:pPr lvl="1" algn="just" rtl="0" eaLnBrk="1" hangingPunct="1"/>
            <a:r>
              <a:rPr lang="en-US" dirty="0" smtClean="0"/>
              <a:t>Journals in your interest of subject areas</a:t>
            </a:r>
          </a:p>
          <a:p>
            <a:pPr lvl="1" algn="just" rtl="0" eaLnBrk="1" hangingPunct="1"/>
            <a:r>
              <a:rPr lang="en-US" dirty="0" smtClean="0"/>
              <a:t>Authors, if you know some …</a:t>
            </a:r>
          </a:p>
          <a:p>
            <a:pPr algn="just" rtl="0" eaLnBrk="1" hangingPunct="1"/>
            <a:r>
              <a:rPr lang="en-US" dirty="0" smtClean="0"/>
              <a:t>As a beginner, we will only talk about keyword search in topics or titles</a:t>
            </a:r>
          </a:p>
        </p:txBody>
      </p:sp>
    </p:spTree>
    <p:extLst>
      <p:ext uri="{BB962C8B-B14F-4D97-AF65-F5344CB8AC3E}">
        <p14:creationId xmlns:p14="http://schemas.microsoft.com/office/powerpoint/2010/main" val="34389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38283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More on Truncation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964977"/>
            <a:ext cx="8229600" cy="4800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b="1" dirty="0"/>
              <a:t>Some examples: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Bacter</a:t>
            </a:r>
            <a:r>
              <a:rPr lang="en-US" sz="2800" b="1" dirty="0"/>
              <a:t>$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b="1" dirty="0"/>
              <a:t>	</a:t>
            </a:r>
            <a:r>
              <a:rPr lang="en-US" sz="2800" b="1" dirty="0" err="1"/>
              <a:t>Proc</a:t>
            </a:r>
            <a:r>
              <a:rPr lang="en-US" sz="2800" b="1" dirty="0"/>
              <a:t>*</a:t>
            </a:r>
            <a:br>
              <a:rPr lang="en-US" sz="2800" b="1" dirty="0"/>
            </a:br>
            <a:r>
              <a:rPr lang="en-US" sz="2800" b="1" dirty="0" err="1"/>
              <a:t>Vir</a:t>
            </a:r>
            <a:r>
              <a:rPr lang="en-US" sz="2800" b="1" dirty="0"/>
              <a:t>?</a:t>
            </a:r>
            <a:br>
              <a:rPr lang="en-US" sz="2800" b="1" dirty="0"/>
            </a:br>
            <a:r>
              <a:rPr lang="en-US" sz="2800" b="1" dirty="0"/>
              <a:t>Staph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4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None/>
            </a:pPr>
            <a:endParaRPr lang="en-US" dirty="0"/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Be cautious when truncating! </a:t>
            </a:r>
          </a:p>
          <a:p>
            <a:pPr algn="l" rtl="0">
              <a:lnSpc>
                <a:spcPct val="80000"/>
              </a:lnSpc>
              <a:buNone/>
            </a:pPr>
            <a:endParaRPr lang="en-US" sz="2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If the word stem is too short, there may be too many possible variations and you might pick up unrelated terms. </a:t>
            </a:r>
          </a:p>
          <a:p>
            <a:pPr algn="l" rtl="0">
              <a:lnSpc>
                <a:spcPct val="80000"/>
              </a:lnSpc>
              <a:buNone/>
            </a:pPr>
            <a:endParaRPr lang="en-US" sz="2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800" dirty="0"/>
              <a:t>For example, using </a:t>
            </a:r>
            <a:r>
              <a:rPr lang="en-US" sz="2800" dirty="0" err="1"/>
              <a:t>proc</a:t>
            </a:r>
            <a:r>
              <a:rPr lang="en-US" sz="2800" dirty="0"/>
              <a:t>* for finding procaine-like drugs will also include words like proceedings and process.</a:t>
            </a:r>
            <a:br>
              <a:rPr lang="en-US" sz="2800" dirty="0"/>
            </a:br>
            <a:endParaRPr lang="en-US" sz="2800" dirty="0"/>
          </a:p>
          <a:p>
            <a:pPr algn="l" rtl="0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6205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897341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Phrase Searching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869743" y="2637430"/>
            <a:ext cx="9144000" cy="4495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/>
              <a:t>Sometimes you want to force the database to search for a set of words in exact order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			“fever of unknown origin”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Most databases will accept a phrase in quotes.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BUT…some do not handle phrases well and will automatically break them up – usually ‘AND’-</a:t>
            </a:r>
            <a:r>
              <a:rPr lang="en-US" dirty="0" err="1"/>
              <a:t>ing</a:t>
            </a:r>
            <a:r>
              <a:rPr lang="en-US" dirty="0"/>
              <a:t> the terms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/>
              <a:t>Check how the database handles phrase searching before doing it!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1006522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Limits Options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87104" y="2362200"/>
            <a:ext cx="10372298" cy="4495800"/>
          </a:xfrm>
        </p:spPr>
        <p:txBody>
          <a:bodyPr>
            <a:normAutofit/>
          </a:bodyPr>
          <a:lstStyle/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Many databases provide “limits” pages that make it easier for you to select common options such as language, article type, publication dates, human or animal, gender, age groups, etc. </a:t>
            </a:r>
          </a:p>
          <a:p>
            <a:pPr algn="just" rtl="0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Each database’s limits options are unique</a:t>
            </a:r>
          </a:p>
          <a:p>
            <a:pPr algn="just" rtl="0" eaLnBrk="1" hangingPunct="1">
              <a:lnSpc>
                <a:spcPct val="90000"/>
              </a:lnSpc>
            </a:pPr>
            <a:endParaRPr lang="en-US" sz="2800" dirty="0" smtClean="0"/>
          </a:p>
          <a:p>
            <a:pPr algn="just" rtl="0" eaLnBrk="1" hangingPunct="1">
              <a:lnSpc>
                <a:spcPct val="90000"/>
              </a:lnSpc>
            </a:pPr>
            <a:r>
              <a:rPr lang="en-US" sz="2800" dirty="0" smtClean="0"/>
              <a:t>Most limits can be done ‘by hand’ using field tags, but sometimes limit pages save time</a:t>
            </a:r>
          </a:p>
        </p:txBody>
      </p:sp>
    </p:spTree>
    <p:extLst>
      <p:ext uri="{BB962C8B-B14F-4D97-AF65-F5344CB8AC3E}">
        <p14:creationId xmlns:p14="http://schemas.microsoft.com/office/powerpoint/2010/main" val="13877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88" y="102017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PubMed Limits Page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1510" t="10417" r="10477" b="20958"/>
          <a:stretch/>
        </p:blipFill>
        <p:spPr bwMode="auto">
          <a:xfrm>
            <a:off x="2971563" y="2472521"/>
            <a:ext cx="5784850" cy="368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90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992875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/>
              <a:t>Step-By-Step Search Construction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272985" y="2362200"/>
            <a:ext cx="9880979" cy="4495800"/>
          </a:xfrm>
        </p:spPr>
        <p:txBody>
          <a:bodyPr>
            <a:normAutofit/>
          </a:bodyPr>
          <a:lstStyle/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State the question 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Identify the concepts in the question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For each concept, determine keywords and subject terms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Specify field tags after terms if needed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Combine terms for the same concept with “OR” in parenthesis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Combine “OR” statements with AND</a:t>
            </a:r>
          </a:p>
          <a:p>
            <a:pPr marL="609600" indent="-609600" algn="l" rtl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sz="2400" dirty="0"/>
              <a:t>Put any NOT terms at the </a:t>
            </a:r>
            <a:r>
              <a:rPr lang="en-US" sz="2400" dirty="0" smtClean="0"/>
              <a:t>end</a:t>
            </a:r>
            <a:endParaRPr lang="en-US" sz="2400" dirty="0"/>
          </a:p>
          <a:p>
            <a:pPr marL="609600" indent="-609600" algn="l" rtl="0">
              <a:lnSpc>
                <a:spcPct val="80000"/>
              </a:lnSpc>
              <a:buNone/>
            </a:pPr>
            <a:r>
              <a:rPr lang="en-US" sz="2400" dirty="0"/>
              <a:t>Keep track of your searches, how many articles were found total, and how many you selected as relevant</a:t>
            </a:r>
          </a:p>
        </p:txBody>
      </p:sp>
    </p:spTree>
    <p:extLst>
      <p:ext uri="{BB962C8B-B14F-4D97-AF65-F5344CB8AC3E}">
        <p14:creationId xmlns:p14="http://schemas.microsoft.com/office/powerpoint/2010/main" val="28058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172" y="97922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Final Notes on Fields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77718" y="2787555"/>
            <a:ext cx="8153400" cy="44958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Each database provides its own specific fields</a:t>
            </a:r>
          </a:p>
          <a:p>
            <a:pPr algn="l" rtl="0" eaLnBrk="1" hangingPunct="1"/>
            <a:r>
              <a:rPr lang="en-US" dirty="0" smtClean="0"/>
              <a:t>Each database requires a specific format to designate field searching</a:t>
            </a:r>
          </a:p>
          <a:p>
            <a:pPr algn="l" rtl="0" eaLnBrk="1" hangingPunct="1"/>
            <a:r>
              <a:rPr lang="en-US" dirty="0" smtClean="0"/>
              <a:t>When searching a new database, take a moment to read the help documentation; most will provide a list of fields and how to search them.</a:t>
            </a:r>
          </a:p>
        </p:txBody>
      </p:sp>
    </p:spTree>
    <p:extLst>
      <p:ext uri="{BB962C8B-B14F-4D97-AF65-F5344CB8AC3E}">
        <p14:creationId xmlns:p14="http://schemas.microsoft.com/office/powerpoint/2010/main" val="9733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285" y="829101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Don’t forget…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637731" y="2362200"/>
            <a:ext cx="9198355" cy="4495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/>
              <a:t>Boolean logic to combine terms</a:t>
            </a:r>
          </a:p>
          <a:p>
            <a:pPr algn="l" rtl="0" eaLnBrk="1" hangingPunct="1"/>
            <a:r>
              <a:rPr lang="en-US" sz="2800" dirty="0" smtClean="0"/>
              <a:t>Use of other search fields in combination with subject terms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A Complex Search: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sz="2800" dirty="0" smtClean="0"/>
              <a:t>(head[</a:t>
            </a:r>
            <a:r>
              <a:rPr lang="en-US" sz="2800" dirty="0" err="1" smtClean="0"/>
              <a:t>mh</a:t>
            </a:r>
            <a:r>
              <a:rPr lang="en-US" sz="2800" dirty="0" smtClean="0"/>
              <a:t>] OR head[</a:t>
            </a:r>
            <a:r>
              <a:rPr lang="en-US" sz="2800" dirty="0" err="1" smtClean="0"/>
              <a:t>tw</a:t>
            </a:r>
            <a:r>
              <a:rPr lang="en-US" sz="2800" dirty="0" smtClean="0"/>
              <a:t>]) AND (wound and injuries[</a:t>
            </a:r>
            <a:r>
              <a:rPr lang="en-US" sz="2800" dirty="0" err="1" smtClean="0"/>
              <a:t>mh</a:t>
            </a:r>
            <a:r>
              <a:rPr lang="en-US" sz="2800" dirty="0" smtClean="0"/>
              <a:t>] OR trauma[</a:t>
            </a:r>
            <a:r>
              <a:rPr lang="en-US" sz="2800" dirty="0" err="1" smtClean="0"/>
              <a:t>ti</a:t>
            </a:r>
            <a:r>
              <a:rPr lang="en-US" sz="2800" dirty="0" smtClean="0"/>
              <a:t>] OR injury[</a:t>
            </a:r>
            <a:r>
              <a:rPr lang="en-US" sz="2800" dirty="0" err="1" smtClean="0"/>
              <a:t>ti</a:t>
            </a:r>
            <a:r>
              <a:rPr lang="en-US" sz="2800" dirty="0" smtClean="0"/>
              <a:t>]) AND 2005[</a:t>
            </a:r>
            <a:r>
              <a:rPr lang="en-US" sz="2800" dirty="0" err="1" smtClean="0"/>
              <a:t>dp</a:t>
            </a:r>
            <a:r>
              <a:rPr lang="en-US" sz="2800" dirty="0" smtClean="0"/>
              <a:t>] AND English[la]</a:t>
            </a:r>
          </a:p>
        </p:txBody>
      </p:sp>
    </p:spTree>
    <p:extLst>
      <p:ext uri="{BB962C8B-B14F-4D97-AF65-F5344CB8AC3E}">
        <p14:creationId xmlns:p14="http://schemas.microsoft.com/office/powerpoint/2010/main" val="5449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78815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136775" y="3101454"/>
            <a:ext cx="8153400" cy="4495800"/>
          </a:xfrm>
        </p:spPr>
        <p:txBody>
          <a:bodyPr>
            <a:normAutofit/>
          </a:bodyPr>
          <a:lstStyle/>
          <a:p>
            <a:pPr algn="just" rtl="0" eaLnBrk="1" hangingPunct="1"/>
            <a:r>
              <a:rPr lang="en-US" sz="2800" dirty="0" smtClean="0"/>
              <a:t>Question: What is the appropriate ED medical management of adult patients with intracranial hemorrhage (either trauma or spontaneous)?</a:t>
            </a:r>
          </a:p>
        </p:txBody>
      </p:sp>
    </p:spTree>
    <p:extLst>
      <p:ext uri="{BB962C8B-B14F-4D97-AF65-F5344CB8AC3E}">
        <p14:creationId xmlns:p14="http://schemas.microsoft.com/office/powerpoint/2010/main" val="5169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342" y="1170296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/>
              <a:t>Objectives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18661" y="2485030"/>
            <a:ext cx="8153400" cy="4495800"/>
          </a:xfrm>
        </p:spPr>
        <p:txBody>
          <a:bodyPr/>
          <a:lstStyle/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Formulate your question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Understand basic database structure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Use of Boolean Logic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Use Field Searching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Use of Controlled Vocabulary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Specialty techniques (truncation, etc.)</a:t>
            </a:r>
          </a:p>
          <a:p>
            <a:pPr marL="609600" indent="-609600" algn="l" rtl="0">
              <a:buFont typeface="Wingdings" panose="05000000000000000000" pitchFamily="2" charset="2"/>
              <a:buAutoNum type="arabicPeriod"/>
            </a:pPr>
            <a:r>
              <a:rPr lang="en-US" dirty="0" smtClean="0"/>
              <a:t>Building your search strategy</a:t>
            </a:r>
          </a:p>
        </p:txBody>
      </p:sp>
    </p:spTree>
    <p:extLst>
      <p:ext uri="{BB962C8B-B14F-4D97-AF65-F5344CB8AC3E}">
        <p14:creationId xmlns:p14="http://schemas.microsoft.com/office/powerpoint/2010/main" val="1143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Vs Advanced Search</a:t>
            </a: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675" y="3319198"/>
            <a:ext cx="4718304" cy="5762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Simple search</a:t>
            </a:r>
          </a:p>
          <a:p>
            <a:endParaRPr lang="fa-I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295402" y="3443550"/>
            <a:ext cx="3931691" cy="2632605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dirty="0" smtClean="0"/>
              <a:t>Very </a:t>
            </a:r>
            <a:r>
              <a:rPr lang="en-US" dirty="0"/>
              <a:t>broad :retrieves thousands of irrelevant files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777979" y="2742936"/>
            <a:ext cx="4718304" cy="576262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Advanced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8294" y="3443550"/>
            <a:ext cx="4718304" cy="2632605"/>
          </a:xfrm>
        </p:spPr>
        <p:txBody>
          <a:bodyPr/>
          <a:lstStyle/>
          <a:p>
            <a:pPr lvl="1" algn="just" rtl="0">
              <a:buFont typeface="Wingdings" panose="05000000000000000000" pitchFamily="2" charset="2"/>
              <a:buNone/>
            </a:pPr>
            <a:r>
              <a:rPr lang="en-US" sz="2400" dirty="0"/>
              <a:t>Narrowing the search</a:t>
            </a:r>
          </a:p>
          <a:p>
            <a:pPr lvl="1" algn="just" rtl="0">
              <a:buFont typeface="Wingdings" panose="05000000000000000000" pitchFamily="2" charset="2"/>
              <a:buNone/>
            </a:pPr>
            <a:r>
              <a:rPr lang="en-US" sz="2400" dirty="0"/>
              <a:t>Boolean</a:t>
            </a:r>
          </a:p>
          <a:p>
            <a:pPr lvl="1" algn="just" rtl="0">
              <a:buFont typeface="Wingdings" panose="05000000000000000000" pitchFamily="2" charset="2"/>
              <a:buNone/>
            </a:pPr>
            <a:r>
              <a:rPr lang="en-US" sz="2400" dirty="0"/>
              <a:t>Phrase searching </a:t>
            </a:r>
          </a:p>
          <a:p>
            <a:pPr lvl="1" algn="just" rtl="0">
              <a:buFont typeface="Wingdings" panose="05000000000000000000" pitchFamily="2" charset="2"/>
              <a:buNone/>
            </a:pPr>
            <a:r>
              <a:rPr lang="en-US" sz="2400" dirty="0"/>
              <a:t>Field search</a:t>
            </a:r>
          </a:p>
          <a:p>
            <a:pPr lvl="1" algn="just" rtl="0">
              <a:buFont typeface="Wingdings" panose="05000000000000000000" pitchFamily="2" charset="2"/>
              <a:buNone/>
            </a:pPr>
            <a:r>
              <a:rPr lang="en-US" sz="2400" dirty="0"/>
              <a:t>Truncation </a:t>
            </a:r>
            <a:endParaRPr lang="en-GB" sz="24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26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8131" grpId="0" build="p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20491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Parsing the Question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86636" y="2524198"/>
            <a:ext cx="8229600" cy="3810000"/>
          </a:xfrm>
        </p:spPr>
        <p:txBody>
          <a:bodyPr/>
          <a:lstStyle/>
          <a:p>
            <a:pPr algn="just" rtl="0" eaLnBrk="1" hangingPunct="1"/>
            <a:r>
              <a:rPr lang="en-US" dirty="0" smtClean="0"/>
              <a:t>What are the main concepts in your question?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Sample question: 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	Does nutrition therapy improve decubitus (pressure) ulcer healing in an elderly patient? 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Concepts: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209800" y="5107675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Nutrition therapy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457700" y="51076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Decubitus/pressure ulcers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053988" y="5609478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Ulcer healing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842112" y="560947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Elderly patients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149988" y="5190944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b="1" dirty="0"/>
              <a:t>Treatment efficacy</a:t>
            </a:r>
          </a:p>
        </p:txBody>
      </p:sp>
    </p:spTree>
    <p:extLst>
      <p:ext uri="{BB962C8B-B14F-4D97-AF65-F5344CB8AC3E}">
        <p14:creationId xmlns:p14="http://schemas.microsoft.com/office/powerpoint/2010/main" val="29119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70661" grpId="0"/>
      <p:bldP spid="70662" grpId="0"/>
      <p:bldP spid="70663" grpId="0"/>
      <p:bldP spid="70665" grpId="0"/>
      <p:bldP spid="70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342" y="122488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Searching a Database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50878" y="2419066"/>
            <a:ext cx="8867964" cy="49530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Different search interfaces do the same things in slightly different ways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dirty="0"/>
              <a:t>Good search interfaces should provide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Ability to search for a specific item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Ability to search for related items to a known item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Ability to search in a specific field or fields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Ability to combine search terms using Boolean Logic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400" dirty="0" smtClean="0"/>
              <a:t>Ability to retrieve search results in a useful way</a:t>
            </a:r>
          </a:p>
        </p:txBody>
      </p:sp>
    </p:spTree>
    <p:extLst>
      <p:ext uri="{BB962C8B-B14F-4D97-AF65-F5344CB8AC3E}">
        <p14:creationId xmlns:p14="http://schemas.microsoft.com/office/powerpoint/2010/main" val="94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933" y="12794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Boolean Logic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81683" y="2362200"/>
            <a:ext cx="8153400" cy="4495800"/>
          </a:xfrm>
        </p:spPr>
        <p:txBody>
          <a:bodyPr>
            <a:normAutofit/>
          </a:bodyPr>
          <a:lstStyle/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sz="2800" dirty="0"/>
              <a:t>A British mathematician named George Boole (1815-1864) developed an algebraic system of logic that is now widely used in computer and electronic systems including database searching.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endParaRPr lang="en-US" sz="2800" dirty="0"/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sz="2800" dirty="0"/>
              <a:t>While Boole’s algebraic system can be complex, a very simple form of Boolean Logic is used for searching most bibliographic databases.</a:t>
            </a:r>
          </a:p>
        </p:txBody>
      </p:sp>
    </p:spTree>
    <p:extLst>
      <p:ext uri="{BB962C8B-B14F-4D97-AF65-F5344CB8AC3E}">
        <p14:creationId xmlns:p14="http://schemas.microsoft.com/office/powerpoint/2010/main" val="4663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2163</Words>
  <Application>Microsoft Office PowerPoint</Application>
  <PresentationFormat>Custom</PresentationFormat>
  <Paragraphs>329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Organic</vt:lpstr>
      <vt:lpstr>جستجوی اطلاعات علمی</vt:lpstr>
      <vt:lpstr>The scenarios</vt:lpstr>
      <vt:lpstr>Reasons for Searching the Medical Literature</vt:lpstr>
      <vt:lpstr>How to start?</vt:lpstr>
      <vt:lpstr>Objectives</vt:lpstr>
      <vt:lpstr>Simple Vs Advanced Search</vt:lpstr>
      <vt:lpstr>Parsing the Question</vt:lpstr>
      <vt:lpstr>Searching a Database</vt:lpstr>
      <vt:lpstr>Boolean Logic</vt:lpstr>
      <vt:lpstr>Boolean Operators</vt:lpstr>
      <vt:lpstr>AND</vt:lpstr>
      <vt:lpstr>OR</vt:lpstr>
      <vt:lpstr>NOT</vt:lpstr>
      <vt:lpstr>Using OR</vt:lpstr>
      <vt:lpstr>Using AND</vt:lpstr>
      <vt:lpstr>Using NOT</vt:lpstr>
      <vt:lpstr>Putting Them Together</vt:lpstr>
      <vt:lpstr>Creating a Boolean Search</vt:lpstr>
      <vt:lpstr>Step 2</vt:lpstr>
      <vt:lpstr>Steps 3 and 4 </vt:lpstr>
      <vt:lpstr>Parsing a Boolean Search</vt:lpstr>
      <vt:lpstr>Beyond Basic Boolean</vt:lpstr>
      <vt:lpstr>Field Searching</vt:lpstr>
      <vt:lpstr>All Field vs. Specific Field Searches</vt:lpstr>
      <vt:lpstr>Formats for Field Searching</vt:lpstr>
      <vt:lpstr>PubMed Field Tags</vt:lpstr>
      <vt:lpstr>PowerPoint Presentation</vt:lpstr>
      <vt:lpstr>Combining Field Searches</vt:lpstr>
      <vt:lpstr>Subject vs. Keyword Searching</vt:lpstr>
      <vt:lpstr>Controlled Vocabulary</vt:lpstr>
      <vt:lpstr>Another example</vt:lpstr>
      <vt:lpstr>PowerPoint Presentation</vt:lpstr>
      <vt:lpstr>Advantages to Controlled Vocabularies</vt:lpstr>
      <vt:lpstr>PowerPoint Presentation</vt:lpstr>
      <vt:lpstr>Structure of Controlled Vocabulary</vt:lpstr>
      <vt:lpstr>Problems with Controlled Vocabularies</vt:lpstr>
      <vt:lpstr>Some Specialty Features</vt:lpstr>
      <vt:lpstr>Truncation</vt:lpstr>
      <vt:lpstr>PowerPoint Presentation</vt:lpstr>
      <vt:lpstr>More on Truncation</vt:lpstr>
      <vt:lpstr>PowerPoint Presentation</vt:lpstr>
      <vt:lpstr>Phrase Searching</vt:lpstr>
      <vt:lpstr>Limits Options</vt:lpstr>
      <vt:lpstr>PubMed Limits Page</vt:lpstr>
      <vt:lpstr>Step-By-Step Search Construction</vt:lpstr>
      <vt:lpstr>Final Notes on Fields</vt:lpstr>
      <vt:lpstr>Don’t forget…</vt:lpstr>
      <vt:lpstr>Example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mohammadi</dc:creator>
  <cp:lastModifiedBy>kin</cp:lastModifiedBy>
  <cp:revision>27</cp:revision>
  <cp:lastPrinted>2015-04-29T03:54:32Z</cp:lastPrinted>
  <dcterms:created xsi:type="dcterms:W3CDTF">2015-04-21T09:12:01Z</dcterms:created>
  <dcterms:modified xsi:type="dcterms:W3CDTF">2015-05-03T03:33:14Z</dcterms:modified>
</cp:coreProperties>
</file>